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9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9" autoAdjust="0"/>
    <p:restoredTop sz="94660"/>
  </p:normalViewPr>
  <p:slideViewPr>
    <p:cSldViewPr snapToGrid="0">
      <p:cViewPr>
        <p:scale>
          <a:sx n="71" d="100"/>
          <a:sy n="71" d="100"/>
        </p:scale>
        <p:origin x="-2268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F7B6A-EEF6-434B-91A1-CD3F3A6FDA81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1B447-9BC6-4AF6-8870-88F01A4B6B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447-9BC6-4AF6-8870-88F01A4B6BA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530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447-9BC6-4AF6-8870-88F01A4B6BA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6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1B447-9BC6-4AF6-8870-88F01A4B6BA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3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72440-50F3-467B-8D8C-0E2EAA154222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0BE3-1C80-4CCE-82FC-C5D0940B6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99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20F9-9308-4177-90B0-7830316F3500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0BE3-1C80-4CCE-82FC-C5D0940B6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10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C31F-72CE-4A42-8876-10AB0CABD3DC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0BE3-1C80-4CCE-82FC-C5D0940B6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8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66587-32AA-42FC-AFC7-1D7334658A0F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0BE3-1C80-4CCE-82FC-C5D0940B6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8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65CE-0603-4C9C-80CE-7E3B866647AF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0BE3-1C80-4CCE-82FC-C5D0940B6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535F-8922-44B0-946A-8F7F62BFF328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0BE3-1C80-4CCE-82FC-C5D0940B6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4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742C-1D6C-4852-9364-13D34B41F680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0BE3-1C80-4CCE-82FC-C5D0940B6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1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3BE8-B6B4-4A75-A486-663C161D6ADF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0BE3-1C80-4CCE-82FC-C5D0940B6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9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A1C0-1E56-4523-9672-ED062CC5D8EF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0BE3-1C80-4CCE-82FC-C5D0940B6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0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A6D3-54F8-45B4-9362-5DA73AC9C335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0BE3-1C80-4CCE-82FC-C5D0940B6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15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4AFD-47F7-4702-95DC-809793F0A872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E0BE3-1C80-4CCE-82FC-C5D0940B6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40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DE5AB-24CC-415A-BA8A-324CFF1E40D6}" type="datetime1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E0BE3-1C80-4CCE-82FC-C5D0940B6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tp-avtodor.r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tp-avtodor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2816639" y="3600137"/>
            <a:ext cx="89054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</a:t>
            </a:r>
          </a:p>
          <a:p>
            <a:pPr algn="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торговая площадка</a:t>
            </a:r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Автодор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Торговая Площадка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44" y="316362"/>
            <a:ext cx="8731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для участников процедур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244" y="1462675"/>
            <a:ext cx="87776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каналов сбыта и получение доступа к актуальным закупочным процедурам по интересующим позициям;</a:t>
            </a:r>
          </a:p>
          <a:p>
            <a:pPr marL="285750" lvl="1" indent="-28575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Развернутая многокритериальная система поиска по актуальным процедурам, позволяющая участнику произвести выборку, максимально удовлетворяющую его интересам;</a:t>
            </a:r>
          </a:p>
          <a:p>
            <a:pPr marL="285750" lvl="1" indent="-28575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Снижение временных и финансовых затрат на оформление документации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счет использования системы электронного документооборота;</a:t>
            </a:r>
          </a:p>
          <a:p>
            <a:pPr marL="285750" lvl="1" indent="-28575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Оперативное консультирование высококвалифицированными специалистами оператора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Удобная работа с обеспечительным счетом: </a:t>
            </a:r>
          </a:p>
          <a:p>
            <a:pPr marL="742950" lvl="1" indent="-285750" hangingPunct="0">
              <a:buClr>
                <a:schemeClr val="accent2"/>
              </a:buClr>
              <a:buSzPct val="120000"/>
              <a:buFont typeface="Arial" panose="020B0604020202020204" pitchFamily="34" charset="0"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Открытие лицевого счета в момент аккредитации; </a:t>
            </a:r>
          </a:p>
          <a:p>
            <a:pPr marL="742950" lvl="1" indent="-285750" hangingPunct="0">
              <a:buClr>
                <a:schemeClr val="accent2"/>
              </a:buClr>
              <a:buSzPct val="120000"/>
              <a:buFont typeface="Arial" panose="020B0604020202020204" pitchFamily="34" charset="0"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Всегда актуальная информация о текущем балансе;</a:t>
            </a:r>
          </a:p>
          <a:p>
            <a:pPr marL="742950" lvl="1" indent="-285750" hangingPunct="0">
              <a:buClr>
                <a:schemeClr val="accent2"/>
              </a:buClr>
              <a:buSzPct val="120000"/>
              <a:buFont typeface="Arial" panose="020B0604020202020204" pitchFamily="34" charset="0"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Полная история финансовых операций;</a:t>
            </a:r>
          </a:p>
          <a:p>
            <a:pPr marL="742950" lvl="1" indent="-285750" hangingPunct="0">
              <a:buClr>
                <a:schemeClr val="accent2"/>
              </a:buClr>
              <a:buSzPct val="120000"/>
              <a:buFont typeface="Arial" panose="020B0604020202020204" pitchFamily="34" charset="0"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Заявление на возврат денежных средств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on-line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7761">
            <a:off x="8788097" y="3348462"/>
            <a:ext cx="2963431" cy="154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1108" y="5055965"/>
            <a:ext cx="3537407" cy="110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8838" y="1269361"/>
            <a:ext cx="2922082" cy="4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vse-taxi.com/files/vertoletnoe-taxi-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60860" y="1775791"/>
            <a:ext cx="1351501" cy="163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44" y="316362"/>
            <a:ext cx="8731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Аккредитация на ЭТП </a:t>
            </a:r>
            <a:r>
              <a:rPr lang="ru-RU" sz="24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Автодор</a:t>
            </a:r>
            <a:r>
              <a:rPr lang="ru-RU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-ТП</a:t>
            </a:r>
            <a:endParaRPr lang="ru-RU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252" y="1171127"/>
            <a:ext cx="106083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Аккредитация на ЭТП </a:t>
            </a:r>
            <a:r>
              <a:rPr lang="ru-RU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Автодор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-ТП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бесплатна;</a:t>
            </a:r>
          </a:p>
          <a:p>
            <a:pPr marL="285750" lvl="1" indent="-28575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Требуется приложить минимальный пакет документов в сканированном виде. </a:t>
            </a:r>
          </a:p>
          <a:p>
            <a:pPr marL="0" lvl="1" hangingPunct="0">
              <a:buClr>
                <a:srgbClr val="193A06"/>
              </a:buClr>
              <a:buSzPct val="8000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endParaRPr lang="ru-RU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lvl="1" hangingPunct="0">
              <a:buClr>
                <a:srgbClr val="193A06"/>
              </a:buClr>
              <a:buSzPct val="8000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организаторов и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заказчиков:</a:t>
            </a:r>
          </a:p>
          <a:p>
            <a:pPr marL="1001713" lvl="1" indent="-285750" hangingPunct="0">
              <a:buClr>
                <a:schemeClr val="accent2"/>
              </a:buClr>
              <a:buSzPct val="120000"/>
              <a:buFont typeface="Arial" panose="020B0604020202020204" pitchFamily="34" charset="0"/>
              <a:buChar char="-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Подтверждение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полномочий оператора (доверенность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1001713" lvl="1" indent="-285750" hangingPunct="0">
              <a:buClr>
                <a:schemeClr val="accent2"/>
              </a:buClr>
              <a:buSzPct val="120000"/>
              <a:buFont typeface="Arial" panose="020B0604020202020204" pitchFamily="34" charset="0"/>
              <a:buChar char="-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Подтверждение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полномочий руководителя.</a:t>
            </a:r>
          </a:p>
          <a:p>
            <a:pPr marL="715963" lvl="1">
              <a:buClr>
                <a:srgbClr val="193A06"/>
              </a:buClr>
              <a:buSzPct val="80000"/>
              <a:defRPr/>
            </a:pPr>
            <a:endParaRPr lang="ru-RU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lvl="1">
              <a:buClr>
                <a:srgbClr val="193A06"/>
              </a:buClr>
              <a:buSzPct val="80000"/>
              <a:defRPr/>
            </a:pP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участников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торгов:</a:t>
            </a:r>
          </a:p>
          <a:p>
            <a:pPr marL="1001713" lvl="1" indent="-285750">
              <a:buClr>
                <a:schemeClr val="accent2"/>
              </a:buClr>
              <a:buSzPct val="120000"/>
              <a:buFont typeface="Arial" panose="020B0604020202020204" pitchFamily="34" charset="0"/>
              <a:buChar char="-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Выписка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ЕГРЮЛ;</a:t>
            </a:r>
          </a:p>
          <a:p>
            <a:pPr marL="1001713" lvl="1" indent="-285750">
              <a:buClr>
                <a:schemeClr val="accent2"/>
              </a:buClr>
              <a:buSzPct val="120000"/>
              <a:buFont typeface="Arial" panose="020B0604020202020204" pitchFamily="34" charset="0"/>
              <a:buChar char="-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Учредительные документы;</a:t>
            </a:r>
          </a:p>
          <a:p>
            <a:pPr marL="1001713" lvl="1" indent="-285750">
              <a:buClr>
                <a:schemeClr val="accent2"/>
              </a:buClr>
              <a:buSzPct val="120000"/>
              <a:buFont typeface="Arial" panose="020B0604020202020204" pitchFamily="34" charset="0"/>
              <a:buChar char="-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Подтверждение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полномочий оператора (доверенность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1001713" lvl="1" indent="-285750">
              <a:buClr>
                <a:schemeClr val="accent2"/>
              </a:buClr>
              <a:buSzPct val="120000"/>
              <a:buFont typeface="Arial" panose="020B0604020202020204" pitchFamily="34" charset="0"/>
              <a:buChar char="-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Подтверждение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полномочий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руководителя.</a:t>
            </a:r>
          </a:p>
          <a:p>
            <a:pPr marL="0" lvl="1">
              <a:buClr>
                <a:srgbClr val="193A06"/>
              </a:buClr>
              <a:buSzPct val="80000"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аккредитации на ЭТП </a:t>
            </a:r>
            <a:r>
              <a:rPr lang="ru-RU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Автодор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-ТП – 2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года;</a:t>
            </a:r>
          </a:p>
          <a:p>
            <a:pPr marL="342900" lvl="1" indent="-3429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Срок рассмотрения заявки на аккредитацию – в течение 1 рабочего дня;</a:t>
            </a:r>
          </a:p>
          <a:p>
            <a:pPr marL="342900" lvl="1" indent="-3429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Аккредитация дает возможность участвовать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всех проводимых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площадке торгах.</a:t>
            </a:r>
          </a:p>
        </p:txBody>
      </p:sp>
      <p:pic>
        <p:nvPicPr>
          <p:cNvPr id="8" name="Picture 4" descr="E:\_work\design\ЕЭТП\docs\презентации\outbox\pre\0рублей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2623" y="1171127"/>
            <a:ext cx="700915" cy="13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omgtu.ru/general_information/faculties/faculty_of_information_technology_and_computer_systems/department_of_quot_computer_aided_design_of_machines_and_technological_processes_quot/image/img/%D0%92%D0%B5%D0%B1%D0%B8%D0%BD%D0%B0%D1%80%D1%8B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30678" y="2544380"/>
            <a:ext cx="1656523" cy="19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ttp://leaconm.ru/wp-content/uploads/2014/06/galochka_2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30678" y="4465979"/>
            <a:ext cx="1656521" cy="17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44" y="316362"/>
            <a:ext cx="8731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 в электронной форме</a:t>
            </a:r>
            <a:endParaRPr lang="ru-RU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44" y="1973054"/>
            <a:ext cx="997739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Победитель конкурентной процедуры отправляет пакет документов для заключения договора через функционал ЭТП (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дней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рассматривает данный пакет документов, Заказчик размещает проект договора (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дней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Победитель подписывает проект договора, размещает информацию об обеспечении исполнения договора или размещает протокол разногласий (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дня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соглашается с протоколом разногласий, публикует новый проект договора или отказывает участнику;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 подписывает договор со своей стороны (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дня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10120579" y="2063262"/>
            <a:ext cx="240576" cy="374161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06272" y="3503180"/>
            <a:ext cx="159370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20</a:t>
            </a:r>
          </a:p>
          <a:p>
            <a:pPr algn="ctr"/>
            <a:r>
              <a:rPr lang="ru-RU" dirty="0" smtClean="0"/>
              <a:t> рабочих дней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0685" y="1173257"/>
            <a:ext cx="12061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С 16 октября 2015 года Государственная компания «</a:t>
            </a:r>
            <a:r>
              <a:rPr lang="ru-RU" sz="2000" b="1" dirty="0" err="1" smtClean="0"/>
              <a:t>Автодор</a:t>
            </a:r>
            <a:r>
              <a:rPr lang="ru-RU" sz="2000" b="1" dirty="0" smtClean="0"/>
              <a:t>» размещает конкурсы в электронной форме </a:t>
            </a:r>
          </a:p>
          <a:p>
            <a:r>
              <a:rPr lang="ru-RU" sz="2000" b="1" dirty="0" smtClean="0"/>
              <a:t>с последующим заключением договора в электронном виде: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859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44" y="316362"/>
            <a:ext cx="8731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  <a:endParaRPr lang="ru-RU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77887" y="2403580"/>
            <a:ext cx="87316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+ 7 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495)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249-07-01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info@etp-avtodor.ru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www.etp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-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avtodor.ru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44" y="316362"/>
            <a:ext cx="8731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24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Автодор</a:t>
            </a:r>
            <a:r>
              <a:rPr lang="ru-RU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-ТП»</a:t>
            </a:r>
            <a:endParaRPr lang="ru-RU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44" y="5679057"/>
            <a:ext cx="5458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SzPct val="120000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Автодор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-ТП» создано 26 апреля 2013 года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i.gyazo.com/00b161de2b874f5a155ffa25fef1f1c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384" y="1129553"/>
            <a:ext cx="4649919" cy="2838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41245" y="1129553"/>
            <a:ext cx="703914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SzPct val="120000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деятельности: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организация и проведение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конкурентных процедур (полный цикл закупочной деятельности от разработки документации до определения победителя)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рганизация и проведение мероприятий (семинары, конференции, круглые столы, стратегические сессии и др.)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торгов в электронной форме на электронной торговой площадке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etp-avtodor.ru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i.gyazo.com/c77717cd3b27eb94d12d38bad96a5f8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1" y="3184406"/>
            <a:ext cx="4009127" cy="2608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s://i.gyazo.com/dd9e2aab2456ebe0110d0ffc6cc5440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715" y="3771117"/>
            <a:ext cx="2566035" cy="2369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383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44" y="316362"/>
            <a:ext cx="8731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торговая площадка</a:t>
            </a:r>
            <a:endParaRPr lang="ru-RU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7071790" y="1076780"/>
            <a:ext cx="4961184" cy="4460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rgbClr val="E96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sz="2000" dirty="0" smtClean="0">
                <a:solidFill>
                  <a:srgbClr val="E96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 на ЭТП (на 01.12. 2015)</a:t>
            </a:r>
            <a:endParaRPr lang="ru-RU" sz="2000" dirty="0">
              <a:solidFill>
                <a:srgbClr val="E96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7224661" y="1564591"/>
            <a:ext cx="4655442" cy="953865"/>
          </a:xfrm>
          <a:prstGeom prst="rect">
            <a:avLst/>
          </a:prstGeom>
          <a:solidFill>
            <a:srgbClr val="FF9900"/>
          </a:solidFill>
          <a:ln w="12700">
            <a:noFill/>
            <a:miter lim="800000"/>
            <a:headEnd/>
            <a:tailEnd/>
          </a:ln>
        </p:spPr>
        <p:txBody>
          <a:bodyPr wrap="none" tIns="0" bIns="39600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230 514 611 715 руб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748" y="1188909"/>
            <a:ext cx="64018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деятельности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закупочных процедур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сети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Интернет</a:t>
            </a:r>
          </a:p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обеспечения нужд коммерческих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4949" y="4348019"/>
            <a:ext cx="9751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Соответствует Федеральному закону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18.07.2011 г № 223-ФЗ «О закупках товаров, работ, услуг отдельными видами юридических лиц». 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24949" y="2713800"/>
            <a:ext cx="9751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Введена в эксплуатацию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мая 2014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с целью проведения торгов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обеспечения нужд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компании «Российские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автомобильные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дороги» и ее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дочерних зависимых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обществ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http://www.otc.ru/files/mzl.sivozvz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01" y="4348019"/>
            <a:ext cx="1541622" cy="1516035"/>
          </a:xfrm>
          <a:custGeom>
            <a:avLst/>
            <a:gdLst>
              <a:gd name="connsiteX0" fmla="*/ 0 w 1292422"/>
              <a:gd name="connsiteY0" fmla="*/ 0 h 1270971"/>
              <a:gd name="connsiteX1" fmla="*/ 1292422 w 1292422"/>
              <a:gd name="connsiteY1" fmla="*/ 0 h 1270971"/>
              <a:gd name="connsiteX2" fmla="*/ 1292422 w 1292422"/>
              <a:gd name="connsiteY2" fmla="*/ 1270971 h 1270971"/>
              <a:gd name="connsiteX3" fmla="*/ 0 w 1292422"/>
              <a:gd name="connsiteY3" fmla="*/ 1270971 h 127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2422" h="1270971">
                <a:moveTo>
                  <a:pt x="0" y="0"/>
                </a:moveTo>
                <a:lnTo>
                  <a:pt x="1292422" y="0"/>
                </a:lnTo>
                <a:lnTo>
                  <a:pt x="1292422" y="1270971"/>
                </a:lnTo>
                <a:lnTo>
                  <a:pt x="0" y="1270971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0" y="3307956"/>
            <a:ext cx="1541623" cy="275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68" y="2713800"/>
            <a:ext cx="1544213" cy="151858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44" y="316362"/>
            <a:ext cx="8731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endParaRPr lang="ru-RU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752" y="1346515"/>
            <a:ext cx="81918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процедур на ЭТП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Автодор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-ТП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позволяет обеспечить: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Своевременное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полное удовлетворение потребностей заказчиков в товарах, работах, услугах с необходимыми показателями цены, качества и надежности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Информационную открытость закупок товаров, работ, услуг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возможностей для участия физических и юридических лиц в конкурентных процедурах и стимулирование такого участия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Равный доступ лиц, представляющих заявки на участие в конкурентных процедурах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http://www.photoshop-master.ru/forum/uploads/post-1013673-1331302689,0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422" y="1346515"/>
            <a:ext cx="253468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cheap-domain.ru/wp-content/uploads/2013/02/hosting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28" y="3276720"/>
            <a:ext cx="2454869" cy="163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44" y="316362"/>
            <a:ext cx="8731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и отказоустойчивость</a:t>
            </a:r>
            <a:endParaRPr lang="ru-RU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43" y="1436237"/>
            <a:ext cx="90281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Шифрование данных сертифицированными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ФСБ РФ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алгоритмами;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Обработка данных в дата-центре международного уровня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Tier-3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Двойное резервирование всех информационных каналов;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Протоколирование всех действий на площадке;</a:t>
            </a:r>
          </a:p>
          <a:p>
            <a:pPr marL="285750" lvl="1" indent="-285750">
              <a:lnSpc>
                <a:spcPct val="15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Межсетевые экраны для фильтрации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каналов соединения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серверами;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Разграничение прав доступа к сервисам;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Регулярная смена паролей доступа к базам данных.</a:t>
            </a:r>
          </a:p>
        </p:txBody>
      </p:sp>
      <p:pic>
        <p:nvPicPr>
          <p:cNvPr id="7" name="Picture 2" descr="http://bulgar-promo.ru/storage/60156d94699046b785c9747f1594f1a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9544" y="1244672"/>
            <a:ext cx="2785735" cy="20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9373" y="3378457"/>
            <a:ext cx="28860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5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44" y="316362"/>
            <a:ext cx="8731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функционала</a:t>
            </a:r>
            <a:endParaRPr lang="ru-RU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059" y="1422985"/>
            <a:ext cx="51125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193A06"/>
              </a:buClr>
              <a:buSzPct val="100000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Интеграция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93A06"/>
              </a:buClr>
              <a:buSzPct val="100000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реестром недобросовестных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поставщиков</a:t>
            </a:r>
          </a:p>
          <a:p>
            <a:pPr>
              <a:buClr>
                <a:srgbClr val="193A06"/>
              </a:buClr>
              <a:buSzPct val="100000"/>
              <a:defRPr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93A06"/>
              </a:buClr>
              <a:buSzPct val="100000"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Интуитивно понятный </a:t>
            </a:r>
          </a:p>
          <a:p>
            <a:pPr>
              <a:buClr>
                <a:srgbClr val="193A06"/>
              </a:buClr>
              <a:buSzPct val="100000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интерфейс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93A06"/>
              </a:buClr>
              <a:buSzPct val="100000"/>
              <a:defRPr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93A06"/>
              </a:buClr>
              <a:buSzPct val="100000"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Отказоустойчивость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торговой системы</a:t>
            </a:r>
          </a:p>
          <a:p>
            <a:pPr>
              <a:buClr>
                <a:srgbClr val="193A06"/>
              </a:buClr>
              <a:buSzPct val="100000"/>
              <a:defRPr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93A06"/>
              </a:buClr>
              <a:buSzPct val="100000"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Различные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виды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93A06"/>
              </a:buClr>
              <a:buSzPct val="100000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торгов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аукционы, конкурсы, запросы предложений)</a:t>
            </a:r>
          </a:p>
          <a:p>
            <a:pPr>
              <a:buClr>
                <a:srgbClr val="193A06"/>
              </a:buClr>
              <a:buSzPct val="100000"/>
              <a:defRPr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93A06"/>
              </a:buClr>
              <a:buSzPct val="100000"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Прямые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закупки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отобранных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поставщиков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70643" y="1422985"/>
            <a:ext cx="50888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Clr>
                <a:srgbClr val="193A06"/>
              </a:buClr>
              <a:buSzPct val="80000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выбора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>
              <a:buClr>
                <a:srgbClr val="193A06"/>
              </a:buClr>
              <a:buSzPct val="80000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любой валюты мира</a:t>
            </a:r>
          </a:p>
          <a:p>
            <a:pPr marL="0" lvl="2">
              <a:buClr>
                <a:srgbClr val="193A06"/>
              </a:buClr>
              <a:buSzPct val="80000"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>
              <a:buClr>
                <a:srgbClr val="193A06"/>
              </a:buClr>
              <a:buSzPct val="100000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Оперативность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удобство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публикации процедур</a:t>
            </a:r>
          </a:p>
          <a:p>
            <a:pPr marL="0" lvl="2">
              <a:buClr>
                <a:srgbClr val="193A06"/>
              </a:buClr>
              <a:buSzPct val="100000"/>
              <a:defRPr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>
              <a:buClr>
                <a:srgbClr val="193A06"/>
              </a:buClr>
              <a:buSzPct val="100000"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Удобный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поиск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мониторинг торгов</a:t>
            </a:r>
          </a:p>
          <a:p>
            <a:pPr marL="0" lvl="2">
              <a:buClr>
                <a:srgbClr val="193A06"/>
              </a:buClr>
              <a:buSzPct val="100000"/>
              <a:defRPr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>
              <a:buClr>
                <a:srgbClr val="193A06"/>
              </a:buClr>
              <a:buSzPct val="100000"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Расширенный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функционал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личного кабинета</a:t>
            </a:r>
          </a:p>
          <a:p>
            <a:pPr marL="0" lvl="2">
              <a:buClr>
                <a:srgbClr val="193A06"/>
              </a:buClr>
              <a:buSzPct val="100000"/>
              <a:defRPr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>
              <a:buClr>
                <a:srgbClr val="193A06"/>
              </a:buClr>
              <a:buSzPct val="100000"/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>
              <a:buClr>
                <a:srgbClr val="193A06"/>
              </a:buClr>
              <a:buSzPct val="100000"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дополнительных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>
              <a:buClr>
                <a:srgbClr val="193A06"/>
              </a:buClr>
              <a:buSzPct val="100000"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сервисов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 rot="20628616">
            <a:off x="4780124" y="2837519"/>
            <a:ext cx="2255281" cy="1410673"/>
          </a:xfrm>
          <a:custGeom>
            <a:avLst/>
            <a:gdLst>
              <a:gd name="connsiteX0" fmla="*/ 0 w 1712794"/>
              <a:gd name="connsiteY0" fmla="*/ 429905 h 1071349"/>
              <a:gd name="connsiteX1" fmla="*/ 0 w 1712794"/>
              <a:gd name="connsiteY1" fmla="*/ 429905 h 1071349"/>
              <a:gd name="connsiteX2" fmla="*/ 320722 w 1712794"/>
              <a:gd name="connsiteY2" fmla="*/ 1071349 h 1071349"/>
              <a:gd name="connsiteX3" fmla="*/ 1712794 w 1712794"/>
              <a:gd name="connsiteY3" fmla="*/ 109182 h 1071349"/>
              <a:gd name="connsiteX4" fmla="*/ 1617259 w 1712794"/>
              <a:gd name="connsiteY4" fmla="*/ 0 h 1071349"/>
              <a:gd name="connsiteX5" fmla="*/ 402609 w 1712794"/>
              <a:gd name="connsiteY5" fmla="*/ 661917 h 1071349"/>
              <a:gd name="connsiteX6" fmla="*/ 252483 w 1712794"/>
              <a:gd name="connsiteY6" fmla="*/ 266132 h 1071349"/>
              <a:gd name="connsiteX7" fmla="*/ 0 w 1712794"/>
              <a:gd name="connsiteY7" fmla="*/ 429905 h 107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2794" h="1071349">
                <a:moveTo>
                  <a:pt x="0" y="429905"/>
                </a:moveTo>
                <a:lnTo>
                  <a:pt x="0" y="429905"/>
                </a:lnTo>
                <a:lnTo>
                  <a:pt x="320722" y="1071349"/>
                </a:lnTo>
                <a:lnTo>
                  <a:pt x="1712794" y="109182"/>
                </a:lnTo>
                <a:lnTo>
                  <a:pt x="1617259" y="0"/>
                </a:lnTo>
                <a:lnTo>
                  <a:pt x="402609" y="661917"/>
                </a:lnTo>
                <a:lnTo>
                  <a:pt x="252483" y="266132"/>
                </a:lnTo>
                <a:lnTo>
                  <a:pt x="0" y="429905"/>
                </a:lnTo>
                <a:close/>
              </a:path>
            </a:pathLst>
          </a:custGeom>
          <a:solidFill>
            <a:srgbClr val="FF9900"/>
          </a:solidFill>
          <a:ln w="127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44000" bIns="72000"/>
          <a:lstStyle/>
          <a:p>
            <a:pPr algn="ctr">
              <a:spcAft>
                <a:spcPts val="600"/>
              </a:spcAft>
              <a:defRPr/>
            </a:pP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9033" y="5848881"/>
            <a:ext cx="7640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1800"/>
              </a:spcAft>
              <a:buClr>
                <a:srgbClr val="193A06"/>
              </a:buClr>
              <a:buSzPct val="100000"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Интеграция: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SAP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ORACLE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сайт заказчика и др.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7631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44" y="316362"/>
            <a:ext cx="8731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для организаторов процедур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5774" y="1462675"/>
            <a:ext cx="81500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Индивидуальное моделирование торгово-закупочных процедур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Положением о закупках Заказчика;</a:t>
            </a:r>
          </a:p>
          <a:p>
            <a:pPr marL="342900" lvl="1" indent="-3429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проведения многоэтапных и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многолотовых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торгов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кол-во лотов не ограничено);</a:t>
            </a:r>
          </a:p>
          <a:p>
            <a:pPr marL="342900" lvl="1" indent="-3429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проведения процедур в бумажной и электронной форме;</a:t>
            </a:r>
          </a:p>
          <a:p>
            <a:pPr marL="342900" lvl="1" indent="-3429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проведения следующих видов торгов:</a:t>
            </a:r>
          </a:p>
          <a:p>
            <a:pPr marL="808038" lvl="1" indent="-471488">
              <a:buClr>
                <a:srgbClr val="193A06"/>
              </a:buClr>
              <a:buSzPct val="80000"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lvl="1" indent="-471488">
              <a:buClr>
                <a:schemeClr val="accent2"/>
              </a:buClr>
              <a:buSzPct val="120000"/>
              <a:buFont typeface="Arial" panose="020B0604020202020204" pitchFamily="34" charset="0"/>
              <a:buChar char="-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Конкурс (открытый, закрытый);</a:t>
            </a:r>
          </a:p>
          <a:p>
            <a:pPr marL="808038" lvl="1" indent="-471488">
              <a:buClr>
                <a:schemeClr val="accent2"/>
              </a:buClr>
              <a:buSzPct val="120000"/>
              <a:buFont typeface="Arial" panose="020B0604020202020204" pitchFamily="34" charset="0"/>
              <a:buChar char="-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Двухэтапный конкурс;</a:t>
            </a:r>
          </a:p>
          <a:p>
            <a:pPr marL="808038" lvl="1" indent="-471488">
              <a:buClr>
                <a:schemeClr val="accent2"/>
              </a:buClr>
              <a:buSzPct val="120000"/>
              <a:buFont typeface="Arial" panose="020B0604020202020204" pitchFamily="34" charset="0"/>
              <a:buChar char="-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Аукцион на понижение (закупка товаров, работ, услуг);</a:t>
            </a:r>
          </a:p>
          <a:p>
            <a:pPr marL="808038" lvl="1" indent="-471488">
              <a:buClr>
                <a:schemeClr val="accent2"/>
              </a:buClr>
              <a:buSzPct val="120000"/>
              <a:buFont typeface="Arial" panose="020B0604020202020204" pitchFamily="34" charset="0"/>
              <a:buChar char="-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Аукцион на повышение (реализация движимого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недвижимого имущества);</a:t>
            </a:r>
          </a:p>
          <a:p>
            <a:pPr marL="808038" lvl="1" indent="-471488">
              <a:buClr>
                <a:schemeClr val="accent2"/>
              </a:buClr>
              <a:buSzPct val="120000"/>
              <a:buFont typeface="Arial" panose="020B0604020202020204" pitchFamily="34" charset="0"/>
              <a:buChar char="-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Запрос котировок;</a:t>
            </a:r>
          </a:p>
          <a:p>
            <a:pPr marL="808038" lvl="1" indent="-471488">
              <a:buClr>
                <a:schemeClr val="accent2"/>
              </a:buClr>
              <a:buSzPct val="120000"/>
              <a:buFont typeface="Arial" panose="020B0604020202020204" pitchFamily="34" charset="0"/>
              <a:buChar char="-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Запрос предложений;</a:t>
            </a:r>
          </a:p>
          <a:p>
            <a:pPr marL="808038" lvl="1" indent="-471488">
              <a:buClr>
                <a:schemeClr val="accent2"/>
              </a:buClr>
              <a:buSzPct val="120000"/>
              <a:buFont typeface="Arial" panose="020B0604020202020204" pitchFamily="34" charset="0"/>
              <a:buChar char="-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Квалификационный отбор;</a:t>
            </a:r>
          </a:p>
          <a:p>
            <a:pPr marL="808038" lvl="1" indent="-471488">
              <a:buClr>
                <a:schemeClr val="accent2"/>
              </a:buClr>
              <a:buSzPct val="120000"/>
              <a:buFont typeface="Arial" panose="020B0604020202020204" pitchFamily="34" charset="0"/>
              <a:buChar char="-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Закупка у единственного поставщика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8851" y="1562254"/>
            <a:ext cx="3505962" cy="792901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5098" y="2548459"/>
            <a:ext cx="3499715" cy="1370101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8851" y="4111865"/>
            <a:ext cx="3505962" cy="1585774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7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44" y="316362"/>
            <a:ext cx="8731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для организаторов процедур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262" y="1250641"/>
            <a:ext cx="98978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закупочных процедур на ЭТП – бесплатно;</a:t>
            </a:r>
          </a:p>
          <a:p>
            <a:pPr marL="285750" lvl="1" indent="-2857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Автоматизация процесса планирования закупочной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 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формирования сводного плана закупок в автоматическом режиме;</a:t>
            </a:r>
          </a:p>
          <a:p>
            <a:pPr marL="285750" lvl="1" indent="-2857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Минимизация издержек благодаря существенному снижению начальной максимальной цены договора;</a:t>
            </a:r>
          </a:p>
          <a:p>
            <a:pPr marL="285750" lvl="1" indent="-2857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Автоматическая передача данных по процедурам закупок с ЭТП на ООС (извещения, протоколы, разъяснения, изменения, план закупок, карточка договора)</a:t>
            </a:r>
          </a:p>
          <a:p>
            <a:pPr marL="285750" lvl="1" indent="-2857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Построение аналитических и статистических отчетов на всех этапах закупочной деятельности;</a:t>
            </a:r>
          </a:p>
          <a:p>
            <a:pPr marL="285750" lvl="1" indent="-2857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Автоматизация процесса ведения реестра договоров путем обеспечения полного цикла проведения закупки (от внесения потребности до исполнения договора) в рамках одной системы;</a:t>
            </a:r>
          </a:p>
          <a:p>
            <a:pPr marL="285750" lvl="1" indent="-2857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доходов путем проведения торгов на реализацию в электронном виде;</a:t>
            </a:r>
          </a:p>
          <a:p>
            <a:pPr marL="285750" lvl="1" indent="-28575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интеграции с информационной системой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Заказчика 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SAP,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Oracle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1C и др.)</a:t>
            </a:r>
          </a:p>
        </p:txBody>
      </p:sp>
      <p:pic>
        <p:nvPicPr>
          <p:cNvPr id="9" name="Picture 2" descr="http://dp-piter.ru/wp-content/uploads/2014/02/shutterstock_9405326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1785" y="3055780"/>
            <a:ext cx="2442712" cy="219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_work\design\ЕЭТП\docs\презентации\outbox\pre\0рублей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3693" y="1250641"/>
            <a:ext cx="47889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6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44" y="316362"/>
            <a:ext cx="873169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размещением заказа и исполнением договоров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3764" y="1356659"/>
            <a:ext cx="93272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Полный цикл закупочной деятельности в системе оператора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аккумулировать закупки всех филиалов в едином личном кабинете с разграничением прав доступа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 данные и действия пользователей фиксируются в системе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Юридическая значимость всех проводимых операций за счет использования ЭП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заявок на участие во всех видах процедурах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Широкие возможности контроля, анализа и планирования торгово-закупочных процедур из единого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bankir.ru/website/static/images/recepty_uspeha/04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753" y="1661457"/>
            <a:ext cx="23812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bankir.ru/website/static/images/recepty_uspeha/04-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753" y="3749689"/>
            <a:ext cx="23812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740</Words>
  <Application>Microsoft Office PowerPoint</Application>
  <PresentationFormat>Произвольный</PresentationFormat>
  <Paragraphs>138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Дарьина Светлана</dc:creator>
  <cp:lastModifiedBy>Егорова Алла Сергеевна</cp:lastModifiedBy>
  <cp:revision>15</cp:revision>
  <dcterms:created xsi:type="dcterms:W3CDTF">2015-10-05T13:46:03Z</dcterms:created>
  <dcterms:modified xsi:type="dcterms:W3CDTF">2015-12-02T12:07:33Z</dcterms:modified>
</cp:coreProperties>
</file>